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1"/>
  </p:notesMasterIdLst>
  <p:sldIdLst>
    <p:sldId id="257" r:id="rId2"/>
    <p:sldId id="410" r:id="rId3"/>
    <p:sldId id="421" r:id="rId4"/>
    <p:sldId id="414" r:id="rId5"/>
    <p:sldId id="412" r:id="rId6"/>
    <p:sldId id="415" r:id="rId7"/>
    <p:sldId id="417" r:id="rId8"/>
    <p:sldId id="416" r:id="rId9"/>
    <p:sldId id="419" r:id="rId10"/>
    <p:sldId id="420" r:id="rId11"/>
    <p:sldId id="422" r:id="rId12"/>
    <p:sldId id="423" r:id="rId13"/>
    <p:sldId id="418" r:id="rId14"/>
    <p:sldId id="425" r:id="rId15"/>
    <p:sldId id="426" r:id="rId16"/>
    <p:sldId id="427" r:id="rId17"/>
    <p:sldId id="424" r:id="rId18"/>
    <p:sldId id="428" r:id="rId19"/>
    <p:sldId id="399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2337" autoAdjust="0"/>
  </p:normalViewPr>
  <p:slideViewPr>
    <p:cSldViewPr>
      <p:cViewPr>
        <p:scale>
          <a:sx n="71" d="100"/>
          <a:sy n="71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51" cy="49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28" y="0"/>
            <a:ext cx="2946351" cy="49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A9A6C-BBB3-4C1D-8544-763A65ACA32E}" type="datetimeFigureOut">
              <a:rPr lang="ru-RU" smtClean="0"/>
              <a:t>06.07.2014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8" y="4715273"/>
            <a:ext cx="5437821" cy="446643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959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28" y="9428959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39332-FA82-4AE6-A70A-97975E335F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36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39332-FA82-4AE6-A70A-97975E335F70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5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06.07.2014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Olga.Chupina@tatar.ru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Tatiana.Alekseeva@tatar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ena.Popova@tatar.ru" TargetMode="External"/><Relationship Id="rId5" Type="http://schemas.openxmlformats.org/officeDocument/2006/relationships/hyperlink" Target="mailto:Bulat.M.Yunusov@tatar.ru" TargetMode="External"/><Relationship Id="rId4" Type="http://schemas.openxmlformats.org/officeDocument/2006/relationships/hyperlink" Target="mailto:Liliya.Amirova@tatar.ru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467471"/>
          </a:xfrm>
        </p:spPr>
        <p:txBody>
          <a:bodyPr>
            <a:normAutofit/>
          </a:bodyPr>
          <a:lstStyle/>
          <a:p>
            <a:pPr marL="182880"/>
            <a:r>
              <a:rPr lang="ru-RU" sz="2800" b="1" dirty="0">
                <a:solidFill>
                  <a:schemeClr val="tx1"/>
                </a:solidFill>
                <a:ea typeface="Arial" pitchFamily="34" charset="0"/>
                <a:cs typeface="Geneva CY"/>
              </a:rPr>
              <a:t>ФЦПРО как основной инструмент обеспечения доступности качественного образования </a:t>
            </a:r>
            <a:r>
              <a:rPr lang="ru-RU" sz="2800" b="1" dirty="0" smtClean="0">
                <a:solidFill>
                  <a:schemeClr val="tx1"/>
                </a:solidFill>
                <a:ea typeface="Arial" pitchFamily="34" charset="0"/>
                <a:cs typeface="Geneva CY"/>
              </a:rPr>
              <a:t>в Республике Татарстан. </a:t>
            </a:r>
            <a:br>
              <a:rPr lang="ru-RU" sz="2800" b="1" dirty="0" smtClean="0">
                <a:solidFill>
                  <a:schemeClr val="tx1"/>
                </a:solidFill>
                <a:ea typeface="Arial" pitchFamily="34" charset="0"/>
                <a:cs typeface="Geneva CY"/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365104"/>
            <a:ext cx="6120680" cy="1807096"/>
          </a:xfrm>
        </p:spPr>
        <p:txBody>
          <a:bodyPr>
            <a:normAutofit/>
          </a:bodyPr>
          <a:lstStyle/>
          <a:p>
            <a:pPr lvl="0"/>
            <a:endParaRPr lang="ru-RU" dirty="0">
              <a:solidFill>
                <a:prstClr val="black">
                  <a:tint val="75000"/>
                </a:prstClr>
              </a:solidFill>
            </a:endParaRPr>
          </a:p>
          <a:p>
            <a:pPr algn="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Т.Г.Алексеева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начальник отдела реализации государственных программ и проектов МО и Н РТ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5264"/>
            <a:ext cx="9180512" cy="108012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6097" y="-53975"/>
            <a:ext cx="9144000" cy="692150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75000">
                <a:srgbClr val="0033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21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068638"/>
            <a:ext cx="8229600" cy="30257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kumimoji="0" lang="ru-RU" sz="2200" b="1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kumimoji="0" lang="en-US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ru-RU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ru-RU" dirty="0" smtClean="0">
              <a:latin typeface="Arial" pitchFamily="34" charset="0"/>
              <a:ea typeface="Arial" pitchFamily="34" charset="0"/>
              <a:cs typeface="Geneva CY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900113" y="0"/>
            <a:ext cx="8243887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75" y="38100"/>
            <a:ext cx="6477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1619250" y="188913"/>
            <a:ext cx="55546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>
                <a:solidFill>
                  <a:schemeClr val="bg1"/>
                </a:solidFill>
              </a:rPr>
              <a:t>Цели и задачи Программы</a:t>
            </a:r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395288" y="1484312"/>
            <a:ext cx="7777162" cy="396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1.Постановление Правительства РФ от 07.02.2011 №61 «Об утверждении ФЦПРО на 2011-2015 годы».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2. Распоряжение </a:t>
            </a:r>
            <a:r>
              <a:rPr lang="ru-RU" sz="2000" dirty="0">
                <a:solidFill>
                  <a:srgbClr val="000066"/>
                </a:solidFill>
                <a:latin typeface="Arial" pitchFamily="34" charset="0"/>
              </a:rPr>
              <a:t>Правительства РФ </a:t>
            </a: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от 07.02.2011 №163-р «О концепции ФЦПРО на 2011-2015 годы».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3. Постановление Кабинета Министров Республики Татарстан № 988 от 03.12.2011 «Об организации работы </a:t>
            </a:r>
            <a:r>
              <a:rPr lang="ru-RU" sz="2000" dirty="0" err="1" smtClean="0">
                <a:solidFill>
                  <a:srgbClr val="000066"/>
                </a:solidFill>
                <a:latin typeface="Arial" pitchFamily="34" charset="0"/>
              </a:rPr>
              <a:t>стажировочных</a:t>
            </a: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 площадок в системе образования Республики Татарстан».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4. Постановление </a:t>
            </a:r>
            <a:r>
              <a:rPr lang="ru-RU" sz="2000" dirty="0">
                <a:solidFill>
                  <a:srgbClr val="000066"/>
                </a:solidFill>
                <a:latin typeface="Arial" pitchFamily="34" charset="0"/>
              </a:rPr>
              <a:t>Правительства РФ </a:t>
            </a:r>
            <a:r>
              <a:rPr lang="ru-RU" sz="2000" dirty="0" smtClean="0">
                <a:solidFill>
                  <a:srgbClr val="000066"/>
                </a:solidFill>
                <a:latin typeface="Arial" pitchFamily="34" charset="0"/>
              </a:rPr>
              <a:t>от 5.08.2013 № 663 «О внесении изменений в ФЦПРО на 2011 -2015 годы»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20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9" name="Rectangle 15"/>
          <p:cNvSpPr>
            <a:spLocks noChangeArrowheads="1"/>
          </p:cNvSpPr>
          <p:nvPr/>
        </p:nvSpPr>
        <p:spPr bwMode="auto">
          <a:xfrm>
            <a:off x="323849" y="836613"/>
            <a:ext cx="8785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2000" b="1" dirty="0" smtClean="0">
                <a:solidFill>
                  <a:srgbClr val="000066"/>
                </a:solidFill>
                <a:latin typeface="Arial" pitchFamily="34" charset="0"/>
              </a:rPr>
              <a:t>Нормативно-правовая база реализации ФЦПРО</a:t>
            </a:r>
            <a:endParaRPr lang="ru-RU" sz="2000" dirty="0">
              <a:solidFill>
                <a:srgbClr val="000066"/>
              </a:solidFill>
              <a:latin typeface="Arial" pitchFamily="34" charset="0"/>
            </a:endParaRPr>
          </a:p>
        </p:txBody>
      </p:sp>
      <p:pic>
        <p:nvPicPr>
          <p:cNvPr id="3081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1125"/>
            <a:ext cx="7572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308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44450"/>
            <a:ext cx="68421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87" y="6237312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9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068638"/>
            <a:ext cx="8229600" cy="30257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kumimoji="0" lang="ru-RU" sz="2200" b="1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algn="just" eaLnBrk="1" hangingPunct="1">
              <a:lnSpc>
                <a:spcPct val="90000"/>
              </a:lnSpc>
            </a:pPr>
            <a:r>
              <a:rPr kumimoji="0" lang="ru-RU" sz="2000" dirty="0" smtClean="0">
                <a:solidFill>
                  <a:srgbClr val="000066"/>
                </a:solidFill>
                <a:latin typeface="Arial" pitchFamily="34" charset="0"/>
                <a:ea typeface="Arial" pitchFamily="34" charset="0"/>
                <a:cs typeface="Geneva CY"/>
              </a:rPr>
              <a:t>Модернизация общего и дошкольного образования как института социального развития</a:t>
            </a:r>
          </a:p>
          <a:p>
            <a:pPr algn="just" eaLnBrk="1" hangingPunct="1">
              <a:lnSpc>
                <a:spcPct val="90000"/>
              </a:lnSpc>
            </a:pPr>
            <a:endParaRPr kumimoji="0" lang="ru-RU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algn="just" eaLnBrk="1" hangingPunct="1">
              <a:lnSpc>
                <a:spcPct val="90000"/>
              </a:lnSpc>
            </a:pPr>
            <a:r>
              <a:rPr kumimoji="0" lang="ru-RU" sz="2000" dirty="0" smtClean="0">
                <a:solidFill>
                  <a:srgbClr val="000066"/>
                </a:solidFill>
                <a:latin typeface="Arial" pitchFamily="34" charset="0"/>
                <a:ea typeface="Arial" pitchFamily="34" charset="0"/>
                <a:cs typeface="Geneva CY"/>
              </a:rPr>
              <a:t>Приведение содержания и структуры профессионального образования в соответствие с потребностями рынка труда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kumimoji="0" lang="ru-RU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algn="just" eaLnBrk="1" hangingPunct="1">
              <a:lnSpc>
                <a:spcPct val="90000"/>
              </a:lnSpc>
            </a:pPr>
            <a:r>
              <a:rPr kumimoji="0" lang="ru-RU" sz="2000" dirty="0" smtClean="0">
                <a:solidFill>
                  <a:srgbClr val="000066"/>
                </a:solidFill>
                <a:latin typeface="Arial" pitchFamily="34" charset="0"/>
                <a:ea typeface="Arial" pitchFamily="34" charset="0"/>
                <a:cs typeface="Geneva CY"/>
              </a:rPr>
              <a:t>Развитие системы оценки качества образования и востребованности образовательных услуг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kumimoji="0" lang="en-US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ru-RU" sz="2000" dirty="0" smtClean="0">
              <a:solidFill>
                <a:srgbClr val="000066"/>
              </a:solidFill>
              <a:latin typeface="Arial" pitchFamily="34" charset="0"/>
              <a:ea typeface="Arial" pitchFamily="34" charset="0"/>
              <a:cs typeface="Geneva CY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ru-RU" dirty="0" smtClean="0">
              <a:latin typeface="Arial" pitchFamily="34" charset="0"/>
              <a:ea typeface="Arial" pitchFamily="34" charset="0"/>
              <a:cs typeface="Geneva CY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900113" y="0"/>
            <a:ext cx="8243887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75" y="38100"/>
            <a:ext cx="6477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1619250" y="188913"/>
            <a:ext cx="55546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>
                <a:solidFill>
                  <a:schemeClr val="bg1"/>
                </a:solidFill>
              </a:rPr>
              <a:t>Цели и задачи Программы</a:t>
            </a:r>
          </a:p>
        </p:txBody>
      </p:sp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395288" y="1484313"/>
            <a:ext cx="77771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>
                <a:solidFill>
                  <a:srgbClr val="000066"/>
                </a:solidFill>
                <a:latin typeface="Arial" pitchFamily="34" charset="0"/>
              </a:rPr>
              <a:t>Обеспечение доступности качественного образования, соответствующего требованиям инновационного социально ориентированного развития Российской Федерации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ru-RU" sz="20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9" name="Rectangle 15"/>
          <p:cNvSpPr>
            <a:spLocks noChangeArrowheads="1"/>
          </p:cNvSpPr>
          <p:nvPr/>
        </p:nvSpPr>
        <p:spPr bwMode="auto">
          <a:xfrm>
            <a:off x="323850" y="836613"/>
            <a:ext cx="40322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000" b="1">
                <a:solidFill>
                  <a:srgbClr val="000066"/>
                </a:solidFill>
                <a:latin typeface="Arial" pitchFamily="34" charset="0"/>
              </a:rPr>
              <a:t>ЦЕЛЬ ПРОГРАММЫ</a:t>
            </a:r>
            <a:r>
              <a:rPr lang="ru-RU" sz="2800" b="1">
                <a:solidFill>
                  <a:srgbClr val="000066"/>
                </a:solidFill>
                <a:latin typeface="Arial" pitchFamily="34" charset="0"/>
              </a:rPr>
              <a:t> </a:t>
            </a:r>
            <a:endParaRPr lang="ru-RU" sz="20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80" name="Rectangle 16"/>
          <p:cNvSpPr>
            <a:spLocks noChangeArrowheads="1"/>
          </p:cNvSpPr>
          <p:nvPr/>
        </p:nvSpPr>
        <p:spPr bwMode="auto">
          <a:xfrm>
            <a:off x="395288" y="2636838"/>
            <a:ext cx="40322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000" b="1">
                <a:solidFill>
                  <a:srgbClr val="000066"/>
                </a:solidFill>
                <a:latin typeface="Arial" pitchFamily="34" charset="0"/>
              </a:rPr>
              <a:t>ЗАДАЧИ ПРОГРАММЫ</a:t>
            </a:r>
            <a:r>
              <a:rPr lang="ru-RU" sz="2800" b="1">
                <a:solidFill>
                  <a:srgbClr val="000066"/>
                </a:solidFill>
                <a:latin typeface="Arial" pitchFamily="34" charset="0"/>
              </a:rPr>
              <a:t> </a:t>
            </a:r>
            <a:endParaRPr lang="ru-RU" sz="2000">
              <a:solidFill>
                <a:srgbClr val="000066"/>
              </a:solidFill>
              <a:latin typeface="Arial" pitchFamily="34" charset="0"/>
            </a:endParaRPr>
          </a:p>
        </p:txBody>
      </p:sp>
      <p:pic>
        <p:nvPicPr>
          <p:cNvPr id="3081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1125"/>
            <a:ext cx="7572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308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44450"/>
            <a:ext cx="68421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87" y="6237312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80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9361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-1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Федеральная  </a:t>
            </a:r>
            <a:r>
              <a:rPr lang="ru-RU" sz="2400" b="1" spc="-1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целевая  программа  </a:t>
            </a:r>
            <a:r>
              <a:rPr lang="ru-RU" sz="2400" b="1" spc="-1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развития образования, </a:t>
            </a:r>
            <a:br>
              <a:rPr lang="ru-RU" sz="2400" b="1" spc="-1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-1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2013 год</a:t>
            </a:r>
            <a:endParaRPr lang="ru-RU" sz="2400" b="1" spc="-1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975225"/>
              </p:ext>
            </p:extLst>
          </p:nvPr>
        </p:nvGraphicFramePr>
        <p:xfrm>
          <a:off x="251520" y="1124744"/>
          <a:ext cx="8712967" cy="4749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  <a:gridCol w="4504700"/>
                <a:gridCol w="1379553"/>
                <a:gridCol w="1306945"/>
                <a:gridCol w="1161729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970" marR="559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  проекта (программы)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970" marR="559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(Бюджет  РФ,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970" marR="559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(Бюджет  РТ,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970" marR="559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970" marR="559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4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«Реализация  во  всех  субъектах   Российской  Федерации  национальной  образовательной  инициативы  «Наша  новая  школа» 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36 753,9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57 704,2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94 458,1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5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«Разработка  и внедрение  программ модернизации   систем  профессионального   образования   Республики   Татарстан»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19 996,0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34 500,0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54 496,0 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9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«Модернизация 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регионально-муниципальных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систем дошкольного  образования»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12 287,7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16 905,0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29 192,7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4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«Субсидия на распространение на всей территории Российской Федерации современных моделей успешной социализации детей»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12 834,0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17 013,0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29 847,0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2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КНИТУ-КАИ  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Учебно-лабораторный корпус, 2-я очередь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83 000,0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83 000,0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2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КНИТУ-КАИ    </a:t>
                      </a: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«Модернизация системы начального профессионального образования для подготовки специалистов в области авиационной промышленности и космической промышленности на базе отраслевого межрегионального ресурсного центра»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17 860,0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17 860,0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85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182 731,6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126 122,0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308 853,8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>
            <a:lum bright="40000"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65304"/>
            <a:ext cx="9144000" cy="692696"/>
          </a:xfrm>
          <a:prstGeom prst="rect">
            <a:avLst/>
          </a:prstGeom>
          <a:noFill/>
          <a:ln w="9525">
            <a:solidFill>
              <a:srgbClr val="002D6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2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7499176" cy="1656184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2400" dirty="0" smtClean="0"/>
              <a:t>Задача 1.</a:t>
            </a:r>
            <a:r>
              <a:rPr lang="ru-RU" sz="2400" kern="0" dirty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  <a:t> Модернизация общего и дошкольного образования </a:t>
            </a:r>
            <a:r>
              <a:rPr lang="ru-RU" sz="2400" kern="0" dirty="0" smtClean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  <a:t>как института </a:t>
            </a:r>
            <a:r>
              <a:rPr lang="ru-RU" sz="2400" kern="0" dirty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  <a:t>социального </a:t>
            </a:r>
            <a:r>
              <a:rPr lang="ru-RU" sz="2400" kern="0" dirty="0" smtClean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  <a:t>развития. </a:t>
            </a:r>
            <a:br>
              <a:rPr lang="ru-RU" sz="2400" kern="0" dirty="0" smtClean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</a:br>
            <a:r>
              <a:rPr lang="ru-RU" sz="2400" kern="0" dirty="0" smtClean="0">
                <a:solidFill>
                  <a:srgbClr val="000066"/>
                </a:solidFill>
                <a:effectLst/>
                <a:latin typeface="Arial Unicode MS"/>
                <a:ea typeface="Geneva CY"/>
                <a:cs typeface="Geneva CY"/>
              </a:rPr>
              <a:t>Мероприятия задачи 1: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609600" indent="-609600" algn="just">
              <a:buFont typeface="Arial Unicode MS" pitchFamily="34" charset="-128"/>
              <a:buAutoNum type="arabicPeriod"/>
            </a:pPr>
            <a:r>
              <a:rPr lang="ru-RU" dirty="0">
                <a:solidFill>
                  <a:srgbClr val="000066"/>
                </a:solidFill>
                <a:latin typeface="Arial" pitchFamily="34" charset="0"/>
                <a:ea typeface="Geneva CY"/>
                <a:cs typeface="Geneva CY"/>
              </a:rPr>
              <a:t>Достижение во всех субъектах Российской Федерации стратегических ориентиров национальной образовательной инициативы «Наша новая школа».</a:t>
            </a:r>
          </a:p>
          <a:p>
            <a:pPr marL="609600" indent="-609600" algn="just">
              <a:buFont typeface="Arial Unicode MS" pitchFamily="34" charset="-128"/>
              <a:buAutoNum type="arabicPeriod"/>
            </a:pPr>
            <a:endParaRPr lang="ru-RU" dirty="0">
              <a:solidFill>
                <a:srgbClr val="000066"/>
              </a:solidFill>
              <a:latin typeface="Arial" pitchFamily="34" charset="0"/>
              <a:ea typeface="Geneva CY"/>
              <a:cs typeface="Geneva CY"/>
            </a:endParaRPr>
          </a:p>
          <a:p>
            <a:pPr marL="609600" indent="-609600" algn="just">
              <a:buFont typeface="Arial Unicode MS" pitchFamily="34" charset="-128"/>
              <a:buAutoNum type="arabicPeriod"/>
            </a:pPr>
            <a:r>
              <a:rPr lang="ru-RU" dirty="0">
                <a:solidFill>
                  <a:srgbClr val="000066"/>
                </a:solidFill>
                <a:latin typeface="Arial" pitchFamily="34" charset="0"/>
                <a:ea typeface="Geneva CY"/>
                <a:cs typeface="Geneva CY"/>
              </a:rPr>
              <a:t>Распространение на всей территории Российской Федерации современных моделей успешной социализации детей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63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7499176" cy="115212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1800" dirty="0" smtClean="0"/>
              <a:t>2014 </a:t>
            </a:r>
            <a:r>
              <a:rPr lang="ru-RU" sz="1800" dirty="0"/>
              <a:t>год. </a:t>
            </a:r>
            <a:r>
              <a:rPr lang="ru-RU" sz="1800" dirty="0" smtClean="0"/>
              <a:t>«Достижение </a:t>
            </a:r>
            <a:r>
              <a:rPr lang="ru-RU" sz="1800" dirty="0"/>
              <a:t>во всех субъектах Российской Федерации стратегических ориентиров национальной образовательной инициативы  </a:t>
            </a:r>
            <a:r>
              <a:rPr lang="ru-RU" sz="1800" dirty="0" smtClean="0"/>
              <a:t>«</a:t>
            </a:r>
            <a:r>
              <a:rPr lang="ru-RU" sz="1800" dirty="0"/>
              <a:t>Наша новая школа»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</a:rPr>
              <a:t>1.8. </a:t>
            </a:r>
            <a:r>
              <a:rPr lang="ru-RU" dirty="0" smtClean="0">
                <a:solidFill>
                  <a:schemeClr val="tx1"/>
                </a:solidFill>
              </a:rPr>
              <a:t>«Создание </a:t>
            </a:r>
            <a:r>
              <a:rPr lang="ru-RU" dirty="0">
                <a:solidFill>
                  <a:schemeClr val="tx1"/>
                </a:solidFill>
              </a:rPr>
              <a:t>условий для распространения моделей государственно-общественного управления образованием и поддержка программ развития регионально-муниципальных систем дошкольного образования»,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</a:rPr>
              <a:t>1.9. </a:t>
            </a:r>
            <a:r>
              <a:rPr lang="ru-RU" dirty="0" smtClean="0">
                <a:solidFill>
                  <a:schemeClr val="tx1"/>
                </a:solidFill>
              </a:rPr>
              <a:t>«Обучение </a:t>
            </a:r>
            <a:r>
              <a:rPr lang="ru-RU" dirty="0">
                <a:solidFill>
                  <a:schemeClr val="tx1"/>
                </a:solidFill>
              </a:rPr>
              <a:t>и повышение квалификации педагогических и управленческих работников системы образования по государственно-общественному управлению образованием»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32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7499176" cy="504056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Итоги конкурса - 2014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Распределение </a:t>
            </a:r>
            <a:r>
              <a:rPr lang="ru-RU" dirty="0">
                <a:solidFill>
                  <a:schemeClr val="tx1"/>
                </a:solidFill>
              </a:rPr>
              <a:t>регионов-победителей по федеральным округам следующее:</a:t>
            </a:r>
          </a:p>
          <a:p>
            <a:r>
              <a:rPr lang="ru-RU" dirty="0">
                <a:solidFill>
                  <a:schemeClr val="tx1"/>
                </a:solidFill>
              </a:rPr>
              <a:t>Сибирский ФО – </a:t>
            </a:r>
            <a:r>
              <a:rPr lang="ru-RU" dirty="0" smtClean="0">
                <a:solidFill>
                  <a:schemeClr val="tx1"/>
                </a:solidFill>
              </a:rPr>
              <a:t>5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Центральный </a:t>
            </a:r>
            <a:r>
              <a:rPr lang="ru-RU" dirty="0">
                <a:solidFill>
                  <a:schemeClr val="tx1"/>
                </a:solidFill>
              </a:rPr>
              <a:t>ФО – </a:t>
            </a:r>
            <a:r>
              <a:rPr lang="ru-RU" dirty="0" smtClean="0">
                <a:solidFill>
                  <a:schemeClr val="tx1"/>
                </a:solidFill>
              </a:rPr>
              <a:t>4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Приволжский </a:t>
            </a:r>
            <a:r>
              <a:rPr lang="ru-RU" dirty="0">
                <a:solidFill>
                  <a:schemeClr val="tx1"/>
                </a:solidFill>
              </a:rPr>
              <a:t>ФО </a:t>
            </a:r>
            <a:r>
              <a:rPr lang="ru-RU" dirty="0" smtClean="0">
                <a:solidFill>
                  <a:schemeClr val="tx1"/>
                </a:solidFill>
              </a:rPr>
              <a:t>– 3 (Республика Мордовия, Республика Татарстан и Пермский край)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Уральский </a:t>
            </a:r>
            <a:r>
              <a:rPr lang="ru-RU" dirty="0">
                <a:solidFill>
                  <a:schemeClr val="tx1"/>
                </a:solidFill>
              </a:rPr>
              <a:t>ФО </a:t>
            </a:r>
            <a:r>
              <a:rPr lang="ru-RU" dirty="0" smtClean="0">
                <a:solidFill>
                  <a:schemeClr val="tx1"/>
                </a:solidFill>
              </a:rPr>
              <a:t>–3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Северо-Западный </a:t>
            </a:r>
            <a:r>
              <a:rPr lang="ru-RU" dirty="0">
                <a:solidFill>
                  <a:schemeClr val="tx1"/>
                </a:solidFill>
              </a:rPr>
              <a:t>ФО </a:t>
            </a:r>
            <a:r>
              <a:rPr lang="ru-RU" dirty="0" smtClean="0">
                <a:solidFill>
                  <a:schemeClr val="tx1"/>
                </a:solidFill>
              </a:rPr>
              <a:t>– 2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Дальневосточный </a:t>
            </a:r>
            <a:r>
              <a:rPr lang="ru-RU" dirty="0">
                <a:solidFill>
                  <a:schemeClr val="tx1"/>
                </a:solidFill>
              </a:rPr>
              <a:t>ФО </a:t>
            </a:r>
            <a:r>
              <a:rPr lang="ru-RU" dirty="0" smtClean="0">
                <a:solidFill>
                  <a:schemeClr val="tx1"/>
                </a:solidFill>
              </a:rPr>
              <a:t>–2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Северо-Кавказский ФО – 1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Южный </a:t>
            </a:r>
            <a:r>
              <a:rPr lang="ru-RU" dirty="0">
                <a:solidFill>
                  <a:schemeClr val="tx1"/>
                </a:solidFill>
              </a:rPr>
              <a:t>ФО </a:t>
            </a:r>
            <a:r>
              <a:rPr lang="ru-RU" dirty="0" smtClean="0">
                <a:solidFill>
                  <a:schemeClr val="tx1"/>
                </a:solidFill>
              </a:rPr>
              <a:t>–1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95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Распределение субсидий, млн. руб.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</a:rPr>
              <a:t> 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89175"/>
              </p:ext>
            </p:extLst>
          </p:nvPr>
        </p:nvGraphicFramePr>
        <p:xfrm>
          <a:off x="395536" y="1772816"/>
          <a:ext cx="8298408" cy="4034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2376264"/>
                <a:gridCol w="2105720"/>
              </a:tblGrid>
              <a:tr h="68164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Средства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Средства РТ</a:t>
                      </a:r>
                      <a:endParaRPr lang="ru-RU" dirty="0"/>
                    </a:p>
                  </a:txBody>
                  <a:tcPr/>
                </a:tc>
              </a:tr>
              <a:tr h="128626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1.8.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Создание условий для распространения моделей государственно-общественного управления образованием и поддержка программ развития регионально-муниципальных систем дошкольного образования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6,76</a:t>
                      </a:r>
                      <a:endParaRPr lang="ru-RU" dirty="0"/>
                    </a:p>
                  </a:txBody>
                  <a:tcPr/>
                </a:tc>
              </a:tr>
              <a:tr h="128626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1.9. Обучение и повышение квалификации педагогических и управленческих работников системы образования по государственно-общественному управлению образованием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52,4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38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Нормативно-правовая база реализации направления в 2014 году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</a:rPr>
              <a:t> 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89330" y="1916832"/>
            <a:ext cx="6984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/>
              <a:t>Соглашение между КМ РТ и МО и Н РФ о предоставлении субсидий на реализацию мероприятий от 23 мая 2014 года.</a:t>
            </a:r>
          </a:p>
          <a:p>
            <a:pPr marL="342900" indent="-342900" algn="just">
              <a:buAutoNum type="arabicPeriod"/>
            </a:pPr>
            <a:r>
              <a:rPr lang="ru-RU" dirty="0"/>
              <a:t> </a:t>
            </a:r>
            <a:r>
              <a:rPr lang="ru-RU" dirty="0" smtClean="0"/>
              <a:t>Приказ МО и Н РТ № 483 от 04.02.2014 «О создании рабочей группы по реализации ФЦПРО на 2011-2915 годы».</a:t>
            </a:r>
          </a:p>
          <a:p>
            <a:pPr marL="342900" indent="-342900" algn="just">
              <a:buAutoNum type="arabicPeriod"/>
            </a:pPr>
            <a:r>
              <a:rPr lang="ru-RU" dirty="0"/>
              <a:t>Приказ МО и Н </a:t>
            </a:r>
            <a:r>
              <a:rPr lang="ru-RU" dirty="0" smtClean="0"/>
              <a:t>РТ №718/14 от 14.02.2014 «Об утверждения Плана-графика выполнения работ по осуществлению направления «Реализация во всех субъектах национальной образовательной инициативы «Наша новая школа» ФЦПРО на 2014 год».</a:t>
            </a:r>
          </a:p>
          <a:p>
            <a:pPr marL="342900" indent="-342900" algn="just">
              <a:buAutoNum type="arabicPeriod"/>
            </a:pPr>
            <a:r>
              <a:rPr lang="ru-RU" dirty="0"/>
              <a:t>Приказ МО и Н РТ </a:t>
            </a:r>
            <a:r>
              <a:rPr lang="ru-RU" dirty="0" smtClean="0"/>
              <a:t>№2685/14 от 12.05.2014 «Об утверждении списка базовых площадок».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519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Базовые площадки по реализации мероприятий 1.8. и 1.9. в 2014 году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</a:rPr>
              <a:t> 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179512" y="1600200"/>
            <a:ext cx="4320480" cy="4526280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«Средняя общеобразовательная школа №39 с углубленным изучением английского языка»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Вахитовского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города Казани.</a:t>
            </a:r>
          </a:p>
          <a:p>
            <a:pPr lvl="0"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 122» Московского района города Казани.</a:t>
            </a:r>
          </a:p>
          <a:p>
            <a:pPr lvl="0"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№3»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Зеленодольского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Республики Татарстан.</a:t>
            </a:r>
          </a:p>
          <a:p>
            <a:pPr lvl="0"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НОУ «Средняя общеобразовательная школа № 23 «Менеджер»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Альметьевского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Республики Татарстан.</a:t>
            </a:r>
          </a:p>
          <a:p>
            <a:pPr lvl="0"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«Средняя общеобразовательная школа №146 с углубленным изучением отдельных предметов» Ново-Савиновского района города Казани.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9888" y="1628800"/>
            <a:ext cx="43125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1.Центр раннего обучения и развития детей Негосударственное образовательное учреждение «Школа кенгуру» г. Казани.</a:t>
            </a:r>
          </a:p>
          <a:p>
            <a:pPr algn="just"/>
            <a:r>
              <a:rPr lang="ru-RU" sz="1600" dirty="0"/>
              <a:t>2.МАДОУ "Детский сад № 405 комбинированного вида с татарским языком воспитания и обучения" Ново-Савиновского района г. Казани.</a:t>
            </a:r>
          </a:p>
          <a:p>
            <a:pPr algn="just"/>
            <a:r>
              <a:rPr lang="ru-RU" sz="1600" dirty="0"/>
              <a:t>3. "Детский сад №152 комбинированного вида" Авиастроительного района </a:t>
            </a:r>
            <a:r>
              <a:rPr lang="ru-RU" sz="1600" dirty="0" err="1"/>
              <a:t>г.Казани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4.МБДОУ «Детский общеразвивающего вида сад № 27 «</a:t>
            </a:r>
            <a:r>
              <a:rPr lang="ru-RU" sz="1600" dirty="0" err="1"/>
              <a:t>Журавушка</a:t>
            </a:r>
            <a:r>
              <a:rPr lang="ru-RU" sz="1600" dirty="0"/>
              <a:t>» </a:t>
            </a:r>
            <a:r>
              <a:rPr lang="ru-RU" sz="1600" dirty="0" err="1"/>
              <a:t>Зеленодольского</a:t>
            </a:r>
            <a:r>
              <a:rPr lang="ru-RU" sz="1600" dirty="0"/>
              <a:t> муниципального района Республики Татарстан. </a:t>
            </a:r>
          </a:p>
          <a:p>
            <a:pPr algn="just"/>
            <a:r>
              <a:rPr lang="ru-RU" sz="1600" dirty="0"/>
              <a:t>5.МБДОУ «Детский сад № 95 общеразвивающего вида «</a:t>
            </a:r>
            <a:r>
              <a:rPr lang="ru-RU" sz="1600" dirty="0" err="1"/>
              <a:t>Балкыш</a:t>
            </a:r>
            <a:r>
              <a:rPr lang="ru-RU" sz="1600" dirty="0"/>
              <a:t>»  </a:t>
            </a:r>
            <a:r>
              <a:rPr lang="ru-RU" sz="1600" dirty="0" err="1"/>
              <a:t>г.Набережные</a:t>
            </a:r>
            <a:r>
              <a:rPr lang="ru-RU" sz="1600" dirty="0"/>
              <a:t> Челны.</a:t>
            </a:r>
          </a:p>
        </p:txBody>
      </p:sp>
    </p:spTree>
    <p:extLst>
      <p:ext uri="{BB962C8B-B14F-4D97-AF65-F5344CB8AC3E}">
        <p14:creationId xmlns:p14="http://schemas.microsoft.com/office/powerpoint/2010/main" val="3807893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1296690"/>
          </a:xfrm>
        </p:spPr>
        <p:txBody>
          <a:bodyPr>
            <a:normAutofit/>
          </a:bodyPr>
          <a:lstStyle/>
          <a:p>
            <a:pPr>
              <a:lnSpc>
                <a:spcPts val="34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Что такое государственно-общественное управление образованием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      </a:t>
            </a:r>
            <a:r>
              <a:rPr lang="ru-RU" dirty="0" smtClean="0">
                <a:solidFill>
                  <a:srgbClr val="FF0000"/>
                </a:solidFill>
              </a:rPr>
              <a:t>Государственно-общественное управление образованием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общий принцип модернизации отрасли (включая все политические приоритеты).</a:t>
            </a:r>
          </a:p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FF0000"/>
                </a:solidFill>
              </a:rPr>
              <a:t>Цель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 – вся сфера образования должна носить характер государственно-общественного управления образованием.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/>
              <a:t>	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0"/>
            <a:ext cx="9017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28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9925"/>
            <a:ext cx="8229600" cy="1246907"/>
          </a:xfrm>
        </p:spPr>
        <p:txBody>
          <a:bodyPr>
            <a:normAutofit/>
          </a:bodyPr>
          <a:lstStyle/>
          <a:p>
            <a:pPr>
              <a:lnSpc>
                <a:spcPts val="3400"/>
              </a:lnSpc>
            </a:pPr>
            <a:r>
              <a:rPr lang="ru-RU" sz="2400" dirty="0" smtClean="0"/>
              <a:t>Приоритеты при реализации государственно-общественного управления образованием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Создание дополнительных мест в ДОО;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Введение ФГОС;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Государственная итоговая аттестация обучающихся (ГИА, ЕГЭ);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Проведение мониторинговых обследований качества знаний учащихся в 4,6,8,10 классах;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Концепция развития математического образования;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Концепция развития государственно-общественного управления;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Ликвидация 2-х и 3-х сменного обучения.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00" y="0"/>
            <a:ext cx="9017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42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Направления расходования средств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i="1" dirty="0" smtClean="0">
                <a:solidFill>
                  <a:schemeClr val="tx1"/>
                </a:solidFill>
              </a:rPr>
              <a:t>1.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повышение квалификации по государственно-общественному управлению (не менее 1100 человек) – 7 161,3 тыс. руб.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Приобретение компьютерного оборудования, мини-типографий, учебных издательских комплексов для трансляции лучшего опыта по гос.- общ. управлению, лицензионного продукта («Телешкола»), оборудования для проведения мониторинговых обследований, для обеспечения видеоконференцсвязи.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электронного ресурса, обеспечивающего в режиме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консультационную и методическую поддержку базовых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площадок.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Мониторинг эффективности деятельности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стажировочной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базовых площадок по направлению.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schemeClr val="bg1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514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68152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2400" dirty="0" smtClean="0"/>
              <a:t>Оснащение оборудованием ДОО</a:t>
            </a:r>
            <a:r>
              <a:rPr lang="ru-RU" sz="3600" dirty="0" smtClean="0"/>
              <a:t>, </a:t>
            </a:r>
            <a:r>
              <a:rPr lang="ru-RU" sz="2400" dirty="0" smtClean="0"/>
              <a:t>подготовка аудиторий для проведения обучения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07504" y="1600200"/>
            <a:ext cx="8712968" cy="45259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видеоконференцсвязи (3 415,0)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мелких ремонтных работ (1 285,0)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 dirty="0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089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Оснащение оборудованием ОО</a:t>
            </a:r>
            <a:endParaRPr lang="ru-RU" sz="36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683568" y="1700808"/>
            <a:ext cx="7900304" cy="4526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-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трибуна для докладчика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SMARToNE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PRO15;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телевидение на базе SPINETIX (система распределенных дисплеев, 10 дисплеев + Сетевой плеер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FullHD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шт. + Сетевой плеер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FullHD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Elementy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Мобильный компьютерный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класс;</a:t>
            </a:r>
          </a:p>
          <a:p>
            <a:pPr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Звуковая усилительная система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OEX400;</a:t>
            </a:r>
          </a:p>
          <a:p>
            <a:pPr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доска SMART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480iv2 со встроенным проектором UF65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системы ВКС HD-разрешения с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автонаведением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выступающего для небольшого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зала;</a:t>
            </a:r>
          </a:p>
          <a:p>
            <a:pPr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видеоконференцсвязи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LifeSize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Express 220 - 10x -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MicPod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Non-AES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040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3600" dirty="0" smtClean="0"/>
              <a:t>Механизм взаимодействия</a:t>
            </a:r>
            <a:endParaRPr lang="ru-RU" sz="36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Оснащение оборудованием ОО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1.Формирование списка необходимого оборудования, согласование с профильными отделами.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2.Издание нормативно-правового акта, закрепляющего перечень оборудования (МО и Н РТ).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3.Осуществление закупочных процедур в соответствии с законодательством (ИРО РТ).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Поставка оборудования (ИРО РТ – базовые площадки).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5.Установка и использование оборудования (базовые площадки).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5760" y="1412776"/>
            <a:ext cx="4041648" cy="4713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обучающих семинаров, стажировок</a:t>
            </a:r>
          </a:p>
          <a:p>
            <a:pPr algn="just"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программ стажировок, мероприятий на 2014 год.</a:t>
            </a:r>
          </a:p>
          <a:p>
            <a:pPr algn="just"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Плана-графика в ИРО РТ.</a:t>
            </a:r>
          </a:p>
          <a:p>
            <a:pPr algn="just"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сайте организации раздела «Федеральная базовая площадка». Заполнение материалами.</a:t>
            </a:r>
          </a:p>
          <a:p>
            <a:pPr algn="just"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мероприятий.</a:t>
            </a:r>
          </a:p>
          <a:p>
            <a:pPr algn="just"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отчетности (ИРО РТ – МО и Н РТ).</a:t>
            </a:r>
          </a:p>
          <a:p>
            <a:pPr marL="0" indent="0" algn="just">
              <a:buNone/>
            </a:pP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" y="6119813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6" name="Рисунок 8" descr="logo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26988"/>
            <a:ext cx="9001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156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/>
          <a:lstStyle/>
          <a:p>
            <a:r>
              <a:rPr lang="ru-RU" sz="2400" dirty="0" smtClean="0"/>
              <a:t>Первостепенные задачи</a:t>
            </a:r>
            <a:r>
              <a:rPr lang="ru-RU" sz="1800" dirty="0" smtClean="0"/>
              <a:t>: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164770"/>
              </p:ext>
            </p:extLst>
          </p:nvPr>
        </p:nvGraphicFramePr>
        <p:xfrm>
          <a:off x="107504" y="1052515"/>
          <a:ext cx="8928992" cy="5790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5472"/>
                <a:gridCol w="2367577"/>
                <a:gridCol w="3325943"/>
              </a:tblGrid>
              <a:tr h="5042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Ответственные</a:t>
                      </a:r>
                      <a:endParaRPr lang="ru-RU" dirty="0"/>
                    </a:p>
                  </a:txBody>
                  <a:tcPr/>
                </a:tc>
              </a:tr>
              <a:tr h="68821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Формирование программ дополнительного профессионального образования с учетом означенных приоритетов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30 мая 2014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ИРО РТ</a:t>
                      </a:r>
                      <a:endParaRPr lang="ru-RU" dirty="0"/>
                    </a:p>
                  </a:txBody>
                  <a:tcPr/>
                </a:tc>
              </a:tr>
              <a:tr h="779721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Разработка Концепции развития ГОУ в РТ до 2020 года (в соответствии с ГП)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15  июня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ИРО РТ</a:t>
                      </a:r>
                      <a:endParaRPr lang="ru-RU" dirty="0"/>
                    </a:p>
                  </a:txBody>
                  <a:tcPr/>
                </a:tc>
              </a:tr>
              <a:tr h="1905984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Разработка муниципальных программ территорий, где есть базовые площадки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сентября 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Ново-Савиновский,</a:t>
                      </a:r>
                      <a:r>
                        <a:rPr lang="ru-RU" baseline="0" dirty="0" smtClean="0"/>
                        <a:t> Московский, Авиастроительный, Вахитовский р-ны </a:t>
                      </a:r>
                      <a:r>
                        <a:rPr lang="ru-RU" baseline="0" dirty="0" err="1" smtClean="0"/>
                        <a:t>г.Казани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г.Набережные</a:t>
                      </a:r>
                      <a:r>
                        <a:rPr lang="ru-RU" baseline="0" dirty="0" smtClean="0"/>
                        <a:t> Челны, </a:t>
                      </a:r>
                    </a:p>
                    <a:p>
                      <a:r>
                        <a:rPr lang="ru-RU" baseline="0" dirty="0" err="1" smtClean="0"/>
                        <a:t>Зеленодольский</a:t>
                      </a:r>
                      <a:r>
                        <a:rPr lang="ru-RU" baseline="0" dirty="0" smtClean="0"/>
                        <a:t>,</a:t>
                      </a:r>
                    </a:p>
                    <a:p>
                      <a:r>
                        <a:rPr lang="ru-RU" baseline="0" dirty="0" err="1" smtClean="0"/>
                        <a:t>Альметьевский</a:t>
                      </a:r>
                      <a:r>
                        <a:rPr lang="ru-RU" baseline="0" dirty="0" smtClean="0"/>
                        <a:t> муниципальный район</a:t>
                      </a:r>
                      <a:endParaRPr lang="ru-RU" dirty="0"/>
                    </a:p>
                  </a:txBody>
                  <a:tcPr/>
                </a:tc>
              </a:tr>
              <a:tr h="86635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Разработка программ развития базовых площадок (включая</a:t>
                      </a:r>
                      <a:r>
                        <a:rPr lang="ru-RU" sz="1600" baseline="0" dirty="0" smtClean="0"/>
                        <a:t> вопросы ГОУ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1 сентября 2014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 дошкольных и 5 общеобразовательных организаций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2913" y="-22092"/>
            <a:ext cx="9144000" cy="346075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 b="1">
                <a:solidFill>
                  <a:prstClr val="white"/>
                </a:solidFill>
                <a:latin typeface="Arial" pitchFamily="34" charset="0"/>
                <a:ea typeface="SimSun" pitchFamily="2" charset="-122"/>
              </a:rPr>
              <a:t> </a:t>
            </a:r>
          </a:p>
        </p:txBody>
      </p:sp>
      <p:pic>
        <p:nvPicPr>
          <p:cNvPr id="7" name="Рисунок 8" descr="logotyp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26989"/>
            <a:ext cx="467544" cy="34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422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19256" cy="792088"/>
          </a:xfrm>
        </p:spPr>
        <p:txBody>
          <a:bodyPr/>
          <a:lstStyle/>
          <a:p>
            <a:r>
              <a:rPr lang="ru-RU" sz="2400" dirty="0" smtClean="0"/>
              <a:t>Контакты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Алексеева Татьяна Георгиевна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(общие вопросы по ФЦПРО) –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 294-95-11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Tatiana.Alekseeva@tatar.ru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Чупина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Евгеньевна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(дошкольные образовательные организации) 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 294-95-07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</a:rPr>
              <a:t>E-</a:t>
            </a:r>
            <a:r>
              <a:rPr lang="ru-RU" dirty="0" err="1">
                <a:solidFill>
                  <a:schemeClr val="tx1"/>
                </a:solidFill>
              </a:rPr>
              <a:t>Mail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sz="2000" dirty="0">
                <a:solidFill>
                  <a:schemeClr val="tx1"/>
                </a:solidFill>
                <a:hlinkClick r:id="rId3"/>
              </a:rPr>
              <a:t>Olga.Chupina@tatar.ru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Амирова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Лилия Салимзяновна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(общеобразовательные организации) 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 294-95-61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Liliya.Amirova@tatar.ru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Юнусов Булат Марсельевич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(оснащение оборудованием) -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 294-95-75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Bulat.M.Yunusov@tatar.ru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Елена Владимировна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(повышение квалификации) – 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(843) 294-95-80 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Elena.Popova@tatar.ru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87" y="6237312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94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3600" dirty="0" smtClean="0"/>
          </a:p>
          <a:p>
            <a:pPr marL="0" indent="0" algn="just">
              <a:buNone/>
            </a:pPr>
            <a:endParaRPr lang="ru-RU" sz="3600" dirty="0"/>
          </a:p>
          <a:p>
            <a:pPr marL="0" indent="0" algn="just">
              <a:buNone/>
            </a:pPr>
            <a:endParaRPr lang="ru-RU" sz="3600" dirty="0" smtClean="0"/>
          </a:p>
          <a:p>
            <a:pPr marL="0" indent="0" algn="ctr">
              <a:buNone/>
            </a:pPr>
            <a:r>
              <a:rPr lang="ru-RU" sz="3600" dirty="0" smtClean="0"/>
              <a:t>Благодарю за внимание!</a:t>
            </a:r>
          </a:p>
          <a:p>
            <a:pPr marL="0" indent="0" algn="just">
              <a:buNone/>
            </a:pPr>
            <a:endParaRPr lang="ru-RU" sz="3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87" y="6237312"/>
            <a:ext cx="91440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6619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2871</TotalTime>
  <Words>1242</Words>
  <Application>Microsoft Office PowerPoint</Application>
  <PresentationFormat>Экран (4:3)</PresentationFormat>
  <Paragraphs>216</Paragraphs>
  <Slides>19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Исполнительная</vt:lpstr>
      <vt:lpstr>ФЦПРО как основной инструмент обеспечения доступности качественного образования в Республике Татарстан.  </vt:lpstr>
      <vt:lpstr>Презентация PowerPoint</vt:lpstr>
      <vt:lpstr>Презентация PowerPoint</vt:lpstr>
      <vt:lpstr>   Федеральная  целевая  программа  развития образования,  2013 год</vt:lpstr>
      <vt:lpstr>Задача 1. Модернизация общего и дошкольного образования как института социального развития.  Мероприятия задачи 1:</vt:lpstr>
      <vt:lpstr>2014 год. «Достижение во всех субъектах Российской Федерации стратегических ориентиров национальной образовательной инициативы  «Наша новая школа» </vt:lpstr>
      <vt:lpstr>Итоги конкурса - 2014</vt:lpstr>
      <vt:lpstr>Распределение субсидий, млн. руб.</vt:lpstr>
      <vt:lpstr>Нормативно-правовая база реализации направления в 2014 году</vt:lpstr>
      <vt:lpstr>Базовые площадки по реализации мероприятий 1.8. и 1.9. в 2014 году</vt:lpstr>
      <vt:lpstr>Что такое государственно-общественное управление образованием</vt:lpstr>
      <vt:lpstr>Приоритеты при реализации государственно-общественного управления образованием</vt:lpstr>
      <vt:lpstr>Направления расходования средств</vt:lpstr>
      <vt:lpstr>Оснащение оборудованием ДОО, подготовка аудиторий для проведения обучения</vt:lpstr>
      <vt:lpstr>Оснащение оборудованием ОО</vt:lpstr>
      <vt:lpstr>Механизм взаимодействия</vt:lpstr>
      <vt:lpstr>Первостепенные задачи: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Финансирование  и  реализация  национальных  проектов,  основных   направлений  и  программ  Министерства  образования  и  науки  Республики  Татарстан</dc:title>
  <dc:creator>Ескулова</dc:creator>
  <cp:lastModifiedBy>Нина Силантьевна</cp:lastModifiedBy>
  <cp:revision>181</cp:revision>
  <cp:lastPrinted>2013-12-25T09:44:45Z</cp:lastPrinted>
  <dcterms:created xsi:type="dcterms:W3CDTF">2012-08-31T04:48:58Z</dcterms:created>
  <dcterms:modified xsi:type="dcterms:W3CDTF">2014-07-06T19:03:42Z</dcterms:modified>
</cp:coreProperties>
</file>